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0"/>
  </p:notesMasterIdLst>
  <p:sldIdLst>
    <p:sldId id="261" r:id="rId2"/>
    <p:sldId id="262" r:id="rId3"/>
    <p:sldId id="257" r:id="rId4"/>
    <p:sldId id="260" r:id="rId5"/>
    <p:sldId id="258" r:id="rId6"/>
    <p:sldId id="259" r:id="rId7"/>
    <p:sldId id="256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EEF19-BD0B-3C4C-9D5E-740514520CA7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C993D-E995-A840-8817-C018B16EF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624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Adam Smith.</a:t>
            </a:r>
            <a:r>
              <a:rPr lang="en-US" baseline="0" dirty="0" smtClean="0"/>
              <a:t> Invisible Hand.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C993D-E995-A840-8817-C018B16EF4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8931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C993D-E995-A840-8817-C018B16EF4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4077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599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703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934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810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36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117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667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39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44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6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8616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93D61-4F6F-FF48-B8B2-7F4696046AF2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350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_yNv2ab9i4" TargetMode="External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Q2RJC1a8T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2172"/>
            <a:ext cx="7772400" cy="1470025"/>
          </a:xfrm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14" y="2309572"/>
            <a:ext cx="8531415" cy="4058498"/>
          </a:xfrm>
        </p:spPr>
        <p:txBody>
          <a:bodyPr>
            <a:normAutofit/>
          </a:bodyPr>
          <a:lstStyle/>
          <a:p>
            <a:pPr algn="l"/>
            <a:r>
              <a:rPr lang="en-US" sz="4600" dirty="0" smtClean="0">
                <a:solidFill>
                  <a:schemeClr val="tx1"/>
                </a:solidFill>
              </a:rPr>
              <a:t>What possible role can the individual inventor play today?</a:t>
            </a:r>
          </a:p>
          <a:p>
            <a:pPr algn="l"/>
            <a:r>
              <a:rPr lang="en-US" sz="4600" dirty="0" smtClean="0">
                <a:solidFill>
                  <a:schemeClr val="tx1"/>
                </a:solidFill>
              </a:rPr>
              <a:t> What about the role of the entrepreneur?</a:t>
            </a:r>
          </a:p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How are the patterns similar between today and during the second industrial revolution?</a:t>
            </a:r>
          </a:p>
          <a:p>
            <a:endParaRPr lang="en-US" dirty="0"/>
          </a:p>
        </p:txBody>
      </p:sp>
      <p:pic>
        <p:nvPicPr>
          <p:cNvPr id="4" name="Picture 3" descr="patter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209077" y="5897014"/>
            <a:ext cx="1219204" cy="94211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53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America surge forward from 1865 to 1910?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Natural </a:t>
            </a:r>
            <a:r>
              <a:rPr lang="en-US" dirty="0" smtClean="0"/>
              <a:t>Resources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Large Workforce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government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079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397"/>
            <a:ext cx="7772400" cy="1470025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technologies shaped the history of the United States between 1865 and 1910?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48865"/>
            <a:ext cx="7414211" cy="3863137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Communication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Alexander Bell’s telephone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Field’s telegraph cable across the Atlantic 1866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Shole’s</a:t>
            </a:r>
            <a:r>
              <a:rPr lang="en-US" sz="3600" dirty="0" smtClean="0">
                <a:solidFill>
                  <a:schemeClr val="tx1"/>
                </a:solidFill>
              </a:rPr>
              <a:t> typewriter.</a:t>
            </a:r>
          </a:p>
          <a:p>
            <a:pPr algn="l"/>
            <a:endParaRPr lang="en-US" sz="3600" dirty="0" smtClean="0">
              <a:solidFill>
                <a:schemeClr val="tx1"/>
              </a:solidFill>
            </a:endParaRPr>
          </a:p>
          <a:p>
            <a:pPr algn="l"/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19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Field’s Transatlantic Telegraph Line</a:t>
            </a:r>
            <a:br>
              <a:rPr lang="en-US" dirty="0" smtClean="0"/>
            </a:br>
            <a:r>
              <a:rPr lang="en-US" dirty="0" smtClean="0"/>
              <a:t>Speed of Light Communication</a:t>
            </a:r>
            <a:endParaRPr lang="en-US" dirty="0"/>
          </a:p>
        </p:txBody>
      </p:sp>
      <p:pic>
        <p:nvPicPr>
          <p:cNvPr id="4" name="Content Placeholder 3" descr="image_telegraph-howe-map-18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4283" r="14283"/>
          <a:stretch>
            <a:fillRect/>
          </a:stretch>
        </p:blipFill>
        <p:spPr/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221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Technologies 1865 to 1910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4967" cy="49444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600" b="1" dirty="0" smtClean="0">
                <a:solidFill>
                  <a:schemeClr val="tx1"/>
                </a:solidFill>
              </a:rPr>
              <a:t>Transportation </a:t>
            </a:r>
          </a:p>
          <a:p>
            <a:r>
              <a:rPr lang="en-US" sz="4600" dirty="0" smtClean="0">
                <a:solidFill>
                  <a:schemeClr val="tx1"/>
                </a:solidFill>
              </a:rPr>
              <a:t>Westinghouse’s air-brake system</a:t>
            </a:r>
          </a:p>
          <a:p>
            <a:r>
              <a:rPr lang="en-US" sz="4600" dirty="0" smtClean="0">
                <a:solidFill>
                  <a:schemeClr val="tx1"/>
                </a:solidFill>
              </a:rPr>
              <a:t>Duryea brothers' gasoline-powered automobile</a:t>
            </a:r>
          </a:p>
          <a:p>
            <a:pPr marL="0" indent="0">
              <a:buNone/>
            </a:pPr>
            <a:r>
              <a:rPr lang="en-US" sz="4600" dirty="0"/>
              <a:t>	</a:t>
            </a:r>
            <a:r>
              <a:rPr lang="en-US" sz="4600" dirty="0" smtClean="0"/>
              <a:t>	[Ford comes later]</a:t>
            </a:r>
            <a:endParaRPr lang="en-US" sz="4600" dirty="0" smtClean="0">
              <a:solidFill>
                <a:schemeClr val="tx1"/>
              </a:solidFill>
            </a:endParaRPr>
          </a:p>
          <a:p>
            <a:r>
              <a:rPr lang="en-US" sz="4600" dirty="0" smtClean="0">
                <a:solidFill>
                  <a:schemeClr val="tx1"/>
                </a:solidFill>
              </a:rPr>
              <a:t>Wright brothers' first successful motorized flight</a:t>
            </a:r>
          </a:p>
          <a:p>
            <a:r>
              <a:rPr lang="en-US" sz="4600" dirty="0" smtClean="0"/>
              <a:t>https</a:t>
            </a:r>
            <a:r>
              <a:rPr lang="en-US" sz="4600" dirty="0"/>
              <a:t>://</a:t>
            </a:r>
            <a:r>
              <a:rPr lang="en-US" sz="4600" dirty="0" err="1"/>
              <a:t>www.youtube.com</a:t>
            </a:r>
            <a:r>
              <a:rPr lang="en-US" sz="4600" dirty="0"/>
              <a:t>/</a:t>
            </a:r>
            <a:r>
              <a:rPr lang="en-US" sz="4600" dirty="0" err="1"/>
              <a:t>watch?v</a:t>
            </a:r>
            <a:r>
              <a:rPr lang="en-US" sz="4600" dirty="0"/>
              <a:t>=RriKI7u72Xs</a:t>
            </a:r>
            <a:endParaRPr lang="en-US" sz="4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900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43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Technologies 1865 to 1910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Daily Life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Edison</a:t>
            </a:r>
            <a:r>
              <a:rPr lang="en-US" sz="3600" dirty="0"/>
              <a:t>:</a:t>
            </a:r>
            <a:r>
              <a:rPr lang="en-US" sz="3600" dirty="0" smtClean="0">
                <a:solidFill>
                  <a:schemeClr val="tx1"/>
                </a:solidFill>
              </a:rPr>
              <a:t> light bulb, phonograph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Eastman: camera</a:t>
            </a:r>
          </a:p>
          <a:p>
            <a:r>
              <a:rPr lang="en-US" sz="3600" dirty="0" err="1" smtClean="0">
                <a:solidFill>
                  <a:schemeClr val="tx1"/>
                </a:solidFill>
              </a:rPr>
              <a:t>Matzeliger</a:t>
            </a:r>
            <a:r>
              <a:rPr lang="en-US" sz="3600" dirty="0" smtClean="0">
                <a:solidFill>
                  <a:schemeClr val="tx1"/>
                </a:solidFill>
              </a:rPr>
              <a:t>: Shoe lasting machine 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Edison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https://www.youtube.com/watch?v=</a:t>
            </a:r>
            <a:r>
              <a:rPr lang="en-US" sz="1600" dirty="0" smtClean="0">
                <a:hlinkClick r:id="rId2"/>
              </a:rPr>
              <a:t>HQ2RJC1a8T0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Matzeliger</a:t>
            </a:r>
            <a:endParaRPr lang="en-US" sz="1600" dirty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https://www.youtube.com/watch?v=</a:t>
            </a:r>
            <a:r>
              <a:rPr lang="en-US" sz="1600" dirty="0" smtClean="0">
                <a:hlinkClick r:id="rId3"/>
              </a:rPr>
              <a:t>X_yNv2ab9i4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image_Jan Matzeliger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69289" y="4146916"/>
            <a:ext cx="1447191" cy="1979247"/>
          </a:xfrm>
          <a:prstGeom prst="rect">
            <a:avLst/>
          </a:prstGeom>
        </p:spPr>
      </p:pic>
      <p:pic>
        <p:nvPicPr>
          <p:cNvPr id="5" name="Picture 4" descr="image_Edis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621105" y="1600200"/>
            <a:ext cx="1595375" cy="1595375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04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219" y="209371"/>
            <a:ext cx="8482571" cy="14700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What economic choices did America make?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194" y="2228172"/>
            <a:ext cx="8319758" cy="387687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•   Laissez-faire (“let people do as they choose”) is based on private enterprise, not government regulation. (Who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benefited</a:t>
            </a:r>
            <a:r>
              <a:rPr lang="en-US" dirty="0" smtClean="0">
                <a:solidFill>
                  <a:schemeClr val="tx1"/>
                </a:solidFill>
              </a:rPr>
              <a:t>?)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•   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ariffs brought income to the nation. (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oo high? Lower them. Adjust to market forces.)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•   By the early 1900s, the United States was one of the largest free-trade </a:t>
            </a:r>
            <a:r>
              <a:rPr lang="en-US" i="1" dirty="0" smtClean="0">
                <a:solidFill>
                  <a:schemeClr val="tx1"/>
                </a:solidFill>
              </a:rPr>
              <a:t>areas</a:t>
            </a:r>
            <a:r>
              <a:rPr lang="en-US" dirty="0" smtClean="0">
                <a:solidFill>
                  <a:schemeClr val="tx1"/>
                </a:solidFill>
              </a:rPr>
              <a:t> in the world.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322361" y="618645"/>
            <a:ext cx="184666" cy="369332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balan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61998" y="5835903"/>
            <a:ext cx="1042630" cy="80566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60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Why do economists refer to Adam Smith as the “father of economics”?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76" y="1600200"/>
            <a:ext cx="8759354" cy="483044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Scotsman, Adam Smith, demonstrated that a nation’s wealth comes from </a:t>
            </a:r>
            <a:r>
              <a:rPr lang="en-US" dirty="0"/>
              <a:t>production and </a:t>
            </a:r>
            <a:r>
              <a:rPr lang="en-US" dirty="0" smtClean="0"/>
              <a:t>commerce, not merely supplies of gold </a:t>
            </a:r>
            <a:r>
              <a:rPr lang="en-US" dirty="0"/>
              <a:t>and silver </a:t>
            </a:r>
            <a:r>
              <a:rPr lang="en-US" dirty="0" smtClean="0"/>
              <a:t>in vaults. He explained “gross </a:t>
            </a:r>
            <a:r>
              <a:rPr lang="en-US" dirty="0"/>
              <a:t>national product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He described </a:t>
            </a:r>
            <a:r>
              <a:rPr lang="en-US" i="1" dirty="0" smtClean="0"/>
              <a:t>division of labor </a:t>
            </a:r>
            <a:r>
              <a:rPr lang="en-US" dirty="0" smtClean="0"/>
              <a:t>(each person in the pin factory did a specific job) as the fundamental path to economic success.</a:t>
            </a:r>
          </a:p>
          <a:p>
            <a:r>
              <a:rPr lang="en-US" dirty="0" smtClean="0"/>
              <a:t>He described the free market economy as succeeding due to the beneficial force of the “invisible hand.” Each </a:t>
            </a:r>
            <a:r>
              <a:rPr lang="en-US" i="1" dirty="0" smtClean="0"/>
              <a:t>selfish</a:t>
            </a:r>
            <a:r>
              <a:rPr lang="en-US" dirty="0" smtClean="0"/>
              <a:t> business operator benefits society.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54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7739</TotalTime>
  <Words>366</Words>
  <Application>Microsoft Macintosh PowerPoint</Application>
  <PresentationFormat>On-screen Show (4:3)</PresentationFormat>
  <Paragraphs>50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Do Now</vt:lpstr>
      <vt:lpstr>How did America surge forward from 1865 to 1910?</vt:lpstr>
      <vt:lpstr>What technologies shaped the history of the United States between 1865 and 1910?</vt:lpstr>
      <vt:lpstr>Field’s Transatlantic Telegraph Line Speed of Light Communication</vt:lpstr>
      <vt:lpstr>Technologies 1865 to 1910</vt:lpstr>
      <vt:lpstr>Technologies 1865 to 1910</vt:lpstr>
      <vt:lpstr>What economic choices did America make?</vt:lpstr>
      <vt:lpstr>Why do economists refer to Adam Smith as the “father of economics”?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79</cp:revision>
  <dcterms:created xsi:type="dcterms:W3CDTF">2016-09-21T12:28:25Z</dcterms:created>
  <dcterms:modified xsi:type="dcterms:W3CDTF">2016-09-21T13:45:57Z</dcterms:modified>
</cp:coreProperties>
</file>